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29e2fbae29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29e2fbae29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9e2fbae29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29e2fbae29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9e2fbae29_3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29e2fbae29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Создано для компании</a:t>
            </a: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ru" sz="600"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</a:t>
            </a: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729450" y="1318650"/>
            <a:ext cx="7688700" cy="16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chemeClr val="lt1"/>
                </a:solidFill>
                <a:highlight>
                  <a:schemeClr val="dk1"/>
                </a:highlight>
              </a:rPr>
              <a:t>JAVA </a:t>
            </a:r>
            <a:endParaRPr sz="48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chemeClr val="lt1"/>
                </a:solidFill>
                <a:highlight>
                  <a:schemeClr val="dk1"/>
                </a:highlight>
              </a:rPr>
              <a:t>Programming Language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77" name="Google Shape;177;p18"/>
          <p:cNvSpPr txBox="1"/>
          <p:nvPr>
            <p:ph idx="1" type="body"/>
          </p:nvPr>
        </p:nvSpPr>
        <p:spPr>
          <a:xfrm>
            <a:off x="769850" y="29497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ru" sz="1400">
                <a:solidFill>
                  <a:schemeClr val="lt1"/>
                </a:solidFill>
              </a:rPr>
              <a:t>Logash Polina May-2022</a:t>
            </a:r>
            <a:endParaRPr b="1"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/>
        </p:nvSpPr>
        <p:spPr>
          <a:xfrm>
            <a:off x="3174300" y="549625"/>
            <a:ext cx="2262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200">
                <a:latin typeface="Lato"/>
                <a:ea typeface="Lato"/>
                <a:cs typeface="Lato"/>
                <a:sym typeface="Lato"/>
              </a:rPr>
              <a:t>JAVA</a:t>
            </a:r>
            <a:endParaRPr sz="5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9"/>
          <p:cNvSpPr txBox="1"/>
          <p:nvPr/>
        </p:nvSpPr>
        <p:spPr>
          <a:xfrm>
            <a:off x="1090125" y="1871200"/>
            <a:ext cx="1426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latin typeface="Lato"/>
                <a:ea typeface="Lato"/>
                <a:cs typeface="Lato"/>
                <a:sym typeface="Lato"/>
              </a:rPr>
              <a:t>powerfull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442575" y="1462100"/>
            <a:ext cx="1128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latin typeface="Lato"/>
                <a:ea typeface="Lato"/>
                <a:cs typeface="Lato"/>
                <a:sym typeface="Lato"/>
              </a:rPr>
              <a:t>simple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442575" y="2325400"/>
            <a:ext cx="1455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latin typeface="Lato"/>
                <a:ea typeface="Lato"/>
                <a:cs typeface="Lato"/>
                <a:sym typeface="Lato"/>
              </a:rPr>
              <a:t>high-level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442575" y="2847650"/>
            <a:ext cx="2153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latin typeface="Lato"/>
                <a:ea typeface="Lato"/>
                <a:cs typeface="Lato"/>
                <a:sym typeface="Lato"/>
              </a:rPr>
              <a:t>object oriented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7" name="Google Shape;1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1950" y="830433"/>
            <a:ext cx="2040180" cy="8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9"/>
          <p:cNvSpPr txBox="1"/>
          <p:nvPr/>
        </p:nvSpPr>
        <p:spPr>
          <a:xfrm>
            <a:off x="7569688" y="1750200"/>
            <a:ext cx="108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1991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9" name="Google Shape;18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4278" y="1665775"/>
            <a:ext cx="1922646" cy="1922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9"/>
          <p:cNvSpPr txBox="1"/>
          <p:nvPr/>
        </p:nvSpPr>
        <p:spPr>
          <a:xfrm>
            <a:off x="3352650" y="3588450"/>
            <a:ext cx="190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James Gosling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1" name="Google Shape;19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2999" y="2487253"/>
            <a:ext cx="1889124" cy="110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9"/>
          <p:cNvPicPr preferRelativeResize="0"/>
          <p:nvPr/>
        </p:nvPicPr>
        <p:blipFill rotWithShape="1">
          <a:blip r:embed="rId6">
            <a:alphaModFix/>
          </a:blip>
          <a:srcRect b="34917" l="0" r="0" t="30293"/>
          <a:stretch/>
        </p:blipFill>
        <p:spPr>
          <a:xfrm>
            <a:off x="6109875" y="4173950"/>
            <a:ext cx="2642450" cy="56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0"/>
          <p:cNvSpPr txBox="1"/>
          <p:nvPr/>
        </p:nvSpPr>
        <p:spPr>
          <a:xfrm>
            <a:off x="716250" y="1975625"/>
            <a:ext cx="7534800" cy="24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ru" sz="1350">
                <a:solidFill>
                  <a:srgbClr val="222222"/>
                </a:solidFill>
              </a:rPr>
              <a:t>It is one of the easy-to-use programming languages to learn.</a:t>
            </a:r>
            <a:endParaRPr sz="1350">
              <a:solidFill>
                <a:srgbClr val="222222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ru" sz="1350">
                <a:solidFill>
                  <a:srgbClr val="222222"/>
                </a:solidFill>
              </a:rPr>
              <a:t>Write code once and run it on almost any computing platform.</a:t>
            </a:r>
            <a:endParaRPr sz="1350">
              <a:solidFill>
                <a:srgbClr val="222222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ru" sz="1350">
                <a:solidFill>
                  <a:srgbClr val="222222"/>
                </a:solidFill>
              </a:rPr>
              <a:t>Java is platform-independent. Some programs developed in one machine can be executed in another machine.</a:t>
            </a:r>
            <a:endParaRPr sz="1350">
              <a:solidFill>
                <a:srgbClr val="222222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ru" sz="1350">
                <a:solidFill>
                  <a:srgbClr val="222222"/>
                </a:solidFill>
              </a:rPr>
              <a:t>It is designed for building object-oriented applications.</a:t>
            </a:r>
            <a:endParaRPr sz="1350">
              <a:solidFill>
                <a:srgbClr val="222222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Char char="●"/>
            </a:pPr>
            <a:r>
              <a:rPr lang="ru" sz="1350">
                <a:solidFill>
                  <a:srgbClr val="222222"/>
                </a:solidFill>
              </a:rPr>
              <a:t>It is a multithreaded language with automatic memory management.</a:t>
            </a:r>
            <a:endParaRPr sz="1350">
              <a:solidFill>
                <a:srgbClr val="22222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8" name="Google Shape;198;p20"/>
          <p:cNvSpPr txBox="1"/>
          <p:nvPr>
            <p:ph type="title"/>
          </p:nvPr>
        </p:nvSpPr>
        <p:spPr>
          <a:xfrm>
            <a:off x="744500" y="1314600"/>
            <a:ext cx="71100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3846"/>
              </a:lnSpc>
              <a:spcBef>
                <a:spcPts val="1800"/>
              </a:spcBef>
              <a:spcAft>
                <a:spcPts val="900"/>
              </a:spcAft>
              <a:buNone/>
            </a:pPr>
            <a:r>
              <a:rPr lang="ru" sz="19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JAVA Features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32350"/>
            <a:ext cx="4185125" cy="2954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475" y="1220350"/>
            <a:ext cx="2278976" cy="297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000" y="364313"/>
            <a:ext cx="7848676" cy="44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725" y="368925"/>
            <a:ext cx="7483325" cy="420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